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381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381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381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381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381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381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222D62"/>
          </a:solidFill>
        </a:fill>
      </a:tcStyle>
    </a:band2H>
    <a:firstCol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22D62"/>
          </a:solidFill>
        </a:fill>
      </a:tcStyle>
    </a:lastRow>
    <a:fir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38100" cap="flat">
              <a:solidFill>
                <a:srgbClr val="222D62"/>
              </a:solidFill>
              <a:prstDash val="solid"/>
              <a:round/>
            </a:ln>
          </a:top>
          <a:bottom>
            <a:ln w="127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222D62"/>
        </a:fontRef>
        <a:srgbClr val="222D62"/>
      </a:tcTxStyle>
      <a:tcStyle>
        <a:tcBdr>
          <a:left>
            <a:ln w="12700" cap="flat">
              <a:solidFill>
                <a:srgbClr val="222D62"/>
              </a:solidFill>
              <a:prstDash val="solid"/>
              <a:round/>
            </a:ln>
          </a:left>
          <a:right>
            <a:ln w="12700" cap="flat">
              <a:solidFill>
                <a:srgbClr val="222D62"/>
              </a:solidFill>
              <a:prstDash val="solid"/>
              <a:round/>
            </a:ln>
          </a:right>
          <a:top>
            <a:ln w="12700" cap="flat">
              <a:solidFill>
                <a:srgbClr val="222D62"/>
              </a:solidFill>
              <a:prstDash val="solid"/>
              <a:round/>
            </a:ln>
          </a:top>
          <a:bottom>
            <a:ln w="38100" cap="flat">
              <a:solidFill>
                <a:srgbClr val="222D62"/>
              </a:solidFill>
              <a:prstDash val="solid"/>
              <a:round/>
            </a:ln>
          </a:bottom>
          <a:insideH>
            <a:ln w="12700" cap="flat">
              <a:solidFill>
                <a:srgbClr val="222D62"/>
              </a:solidFill>
              <a:prstDash val="solid"/>
              <a:round/>
            </a:ln>
          </a:insideH>
          <a:insideV>
            <a:ln w="12700" cap="flat">
              <a:solidFill>
                <a:srgbClr val="222D6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254000" indent="-203200" algn="ctr">
              <a:buClrTx/>
              <a:buSzTx/>
              <a:buFontTx/>
              <a:buNone/>
              <a:defRPr sz="2400"/>
            </a:lvl1pPr>
            <a:lvl2pPr marL="254000" indent="50800" algn="ctr">
              <a:buClrTx/>
              <a:buSzTx/>
              <a:buFontTx/>
              <a:buNone/>
              <a:defRPr sz="2400"/>
            </a:lvl2pPr>
            <a:lvl3pPr marL="254000" indent="50800" algn="ctr">
              <a:buClrTx/>
              <a:buSzTx/>
              <a:buFontTx/>
              <a:buNone/>
              <a:defRPr sz="2400"/>
            </a:lvl3pPr>
            <a:lvl4pPr marL="254000" indent="50800" algn="ctr">
              <a:buClrTx/>
              <a:buSzTx/>
              <a:buFontTx/>
              <a:buNone/>
              <a:defRPr sz="2400"/>
            </a:lvl4pPr>
            <a:lvl5pPr marL="254000" indent="508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8;g271283dbf21_0_12" descr="Google Shape;28;g271283dbf21_0_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7296339">
            <a:off x="8511471" y="-3784637"/>
            <a:ext cx="451184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úmero de diapositiva"/>
          <p:cNvSpPr txBox="1"/>
          <p:nvPr>
            <p:ph type="sldNum" sz="quarter" idx="2"/>
          </p:nvPr>
        </p:nvSpPr>
        <p:spPr>
          <a:xfrm>
            <a:off x="8479019" y="6232218"/>
            <a:ext cx="258582" cy="24826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0;g2e9ae51962e_1_49"/>
          <p:cNvSpPr/>
          <p:nvPr/>
        </p:nvSpPr>
        <p:spPr>
          <a:xfrm>
            <a:off x="-3" y="-4"/>
            <a:ext cx="4592272" cy="1149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534" y="20613"/>
                  <a:pt x="2440" y="14400"/>
                  <a:pt x="3686" y="10738"/>
                </a:cubicBezTo>
                <a:cubicBezTo>
                  <a:pt x="5076" y="6624"/>
                  <a:pt x="6898" y="5637"/>
                  <a:pt x="8638" y="5595"/>
                </a:cubicBezTo>
                <a:cubicBezTo>
                  <a:pt x="9801" y="5554"/>
                  <a:pt x="10965" y="5842"/>
                  <a:pt x="12108" y="6459"/>
                </a:cubicBezTo>
                <a:cubicBezTo>
                  <a:pt x="13806" y="7365"/>
                  <a:pt x="15495" y="9010"/>
                  <a:pt x="17204" y="8722"/>
                </a:cubicBezTo>
                <a:cubicBezTo>
                  <a:pt x="18913" y="8434"/>
                  <a:pt x="20715" y="5760"/>
                  <a:pt x="21600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222D6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40" name="Google Shape;31;g2e9ae51962e_1_49"/>
          <p:cNvGrpSpPr/>
          <p:nvPr/>
        </p:nvGrpSpPr>
        <p:grpSpPr>
          <a:xfrm>
            <a:off x="7174624" y="4953683"/>
            <a:ext cx="5017624" cy="1904092"/>
            <a:chOff x="0" y="0"/>
            <a:chExt cx="5017623" cy="1904090"/>
          </a:xfrm>
        </p:grpSpPr>
        <p:sp>
          <p:nvSpPr>
            <p:cNvPr id="38" name="Google Shape;32;g2e9ae51962e_1_49"/>
            <p:cNvSpPr/>
            <p:nvPr/>
          </p:nvSpPr>
          <p:spPr>
            <a:xfrm>
              <a:off x="611843" y="-1"/>
              <a:ext cx="4405781" cy="190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63" y="1003"/>
                    <a:pt x="19162" y="7177"/>
                    <a:pt x="17916" y="10868"/>
                  </a:cubicBezTo>
                  <a:cubicBezTo>
                    <a:pt x="16528" y="14970"/>
                    <a:pt x="14700" y="15949"/>
                    <a:pt x="12960" y="16018"/>
                  </a:cubicBezTo>
                  <a:cubicBezTo>
                    <a:pt x="11802" y="16063"/>
                    <a:pt x="10637" y="15790"/>
                    <a:pt x="9493" y="15152"/>
                  </a:cubicBezTo>
                  <a:cubicBezTo>
                    <a:pt x="7800" y="14240"/>
                    <a:pt x="6108" y="12600"/>
                    <a:pt x="4401" y="12896"/>
                  </a:cubicBezTo>
                  <a:cubicBezTo>
                    <a:pt x="2695" y="13192"/>
                    <a:pt x="887" y="15881"/>
                    <a:pt x="0" y="21600"/>
                  </a:cubicBezTo>
                  <a:lnTo>
                    <a:pt x="21593" y="21600"/>
                  </a:lnTo>
                  <a:lnTo>
                    <a:pt x="21593" y="0"/>
                  </a:lnTo>
                  <a:close/>
                </a:path>
              </a:pathLst>
            </a:custGeom>
            <a:solidFill>
              <a:srgbClr val="61B6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" name="Google Shape;33;g2e9ae51962e_1_49"/>
            <p:cNvSpPr/>
            <p:nvPr/>
          </p:nvSpPr>
          <p:spPr>
            <a:xfrm>
              <a:off x="-1" y="352978"/>
              <a:ext cx="5017611" cy="155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63" y="1003"/>
                    <a:pt x="19162" y="7177"/>
                    <a:pt x="17916" y="10868"/>
                  </a:cubicBezTo>
                  <a:cubicBezTo>
                    <a:pt x="16528" y="14970"/>
                    <a:pt x="14700" y="15949"/>
                    <a:pt x="12960" y="16018"/>
                  </a:cubicBezTo>
                  <a:cubicBezTo>
                    <a:pt x="11802" y="16063"/>
                    <a:pt x="10637" y="15790"/>
                    <a:pt x="9493" y="15152"/>
                  </a:cubicBezTo>
                  <a:cubicBezTo>
                    <a:pt x="7800" y="14240"/>
                    <a:pt x="6108" y="12600"/>
                    <a:pt x="4401" y="12896"/>
                  </a:cubicBezTo>
                  <a:cubicBezTo>
                    <a:pt x="2695" y="13192"/>
                    <a:pt x="887" y="15881"/>
                    <a:pt x="0" y="21600"/>
                  </a:cubicBezTo>
                  <a:lnTo>
                    <a:pt x="21593" y="21600"/>
                  </a:lnTo>
                  <a:lnTo>
                    <a:pt x="21593" y="0"/>
                  </a:ln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41" name="Google Shape;34;g2e9ae51962e_1_49" descr="Google Shape;34;g2e9ae51962e_1_4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7296339">
            <a:off x="8882009" y="-4317199"/>
            <a:ext cx="451184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Número de diapositiva"/>
          <p:cNvSpPr txBox="1"/>
          <p:nvPr>
            <p:ph type="sldNum" sz="quarter" idx="2"/>
          </p:nvPr>
        </p:nvSpPr>
        <p:spPr>
          <a:xfrm>
            <a:off x="8479019" y="6232218"/>
            <a:ext cx="258582" cy="24826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22D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095219" y="6414781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ifuturo.cl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ifuturo.cl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5.png"/><Relationship Id="rId6" Type="http://schemas.openxmlformats.org/officeDocument/2006/relationships/image" Target="../media/image4.tif"/><Relationship Id="rId7" Type="http://schemas.openxmlformats.org/officeDocument/2006/relationships/image" Target="../media/image5.tif"/><Relationship Id="rId8" Type="http://schemas.openxmlformats.org/officeDocument/2006/relationships/image" Target="../media/image6.tif"/><Relationship Id="rId9" Type="http://schemas.openxmlformats.org/officeDocument/2006/relationships/image" Target="../media/image7.tif"/><Relationship Id="rId10" Type="http://schemas.openxmlformats.org/officeDocument/2006/relationships/image" Target="../media/image8.tif"/><Relationship Id="rId11" Type="http://schemas.openxmlformats.org/officeDocument/2006/relationships/image" Target="../media/image9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40;g2eb40714fec_1_0" descr="Google Shape;40;g2eb40714fec_1_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373" y="5961269"/>
            <a:ext cx="1651800" cy="5017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" name="Google Shape;41;g2eb40714fec_1_0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52" name="Google Shape;42;g2eb40714fec_1_0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" name="Google Shape;43;g2eb40714fec_1_0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" name="Google Shape;44;g2eb40714fec_1_0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6" name="Google Shape;45;g2eb40714fec_1_0" descr="Google Shape;45;g2eb40714fec_1_0"/>
          <p:cNvPicPr>
            <a:picLocks noChangeAspect="1"/>
          </p:cNvPicPr>
          <p:nvPr/>
        </p:nvPicPr>
        <p:blipFill>
          <a:blip r:embed="rId4">
            <a:extLst/>
          </a:blip>
          <a:srcRect l="4897" t="0" r="0" b="0"/>
          <a:stretch>
            <a:fillRect/>
          </a:stretch>
        </p:blipFill>
        <p:spPr>
          <a:xfrm>
            <a:off x="1" y="151525"/>
            <a:ext cx="3995252" cy="11978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Google Shape;46;g2eb40714fec_1_0"/>
          <p:cNvSpPr txBox="1"/>
          <p:nvPr/>
        </p:nvSpPr>
        <p:spPr>
          <a:xfrm>
            <a:off x="389067" y="2995209"/>
            <a:ext cx="6161225" cy="646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just" defTabSz="457200">
              <a:defRPr b="1" sz="4000">
                <a:solidFill>
                  <a:srgbClr val="FFFFFF"/>
                </a:solidFill>
              </a:defRPr>
            </a:lvl1pPr>
          </a:lstStyle>
          <a:p>
            <a:pPr/>
            <a:r>
              <a:t>Estudiar Ing. Informática </a:t>
            </a:r>
          </a:p>
        </p:txBody>
      </p:sp>
      <p:sp>
        <p:nvSpPr>
          <p:cNvPr id="58" name="Google Shape;47;g2eb40714fec_1_0"/>
          <p:cNvSpPr txBox="1"/>
          <p:nvPr/>
        </p:nvSpPr>
        <p:spPr>
          <a:xfrm>
            <a:off x="491926" y="4655794"/>
            <a:ext cx="3426052" cy="11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>
              <a:lnSpc>
                <a:spcPct val="90000"/>
              </a:lnSpc>
              <a:defRPr sz="1800">
                <a:solidFill>
                  <a:srgbClr val="61B7E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90000"/>
              </a:lnSpc>
              <a:defRPr sz="1800">
                <a:solidFill>
                  <a:srgbClr val="61B7E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90000"/>
              </a:lnSpc>
              <a:defRPr sz="1800">
                <a:solidFill>
                  <a:srgbClr val="61B7E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</a:p>
          <a:p>
            <a:pPr>
              <a:lnSpc>
                <a:spcPct val="90000"/>
              </a:lnSpc>
              <a:defRPr sz="1800">
                <a:solidFill>
                  <a:srgbClr val="61B7E4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t>Víctor Vidal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64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8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Mito 2: "Necesitas ser un genio en matemáticas"</a:t>
            </a:r>
          </a:p>
        </p:txBody>
      </p:sp>
      <p:sp>
        <p:nvSpPr>
          <p:cNvPr id="169" name="Google Shape;182;g2e9ae51962e_1_174"/>
          <p:cNvSpPr txBox="1"/>
          <p:nvPr/>
        </p:nvSpPr>
        <p:spPr>
          <a:xfrm>
            <a:off x="511482" y="3105998"/>
            <a:ext cx="7501295" cy="149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Realidad:</a:t>
            </a:r>
            <a:r>
              <a:t> Más que cálculo, necesitas pensamiento lógico.</a:t>
            </a:r>
            <a:br/>
          </a:p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Se trata de resolver puzzles</a:t>
            </a:r>
            <a:r>
              <a:t> y encontrar soluciones paso a paso. La lógica es tu principal herramienta.</a:t>
            </a:r>
          </a:p>
        </p:txBody>
      </p:sp>
      <p:grpSp>
        <p:nvGrpSpPr>
          <p:cNvPr id="172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70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1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3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undraw_respond_u45v.svg" descr="undraw_respond_u45v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924786" y="1692019"/>
            <a:ext cx="5164545" cy="3723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76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0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Mito 3: "Es una carrera solo para hombres"</a:t>
            </a:r>
          </a:p>
        </p:txBody>
      </p:sp>
      <p:sp>
        <p:nvSpPr>
          <p:cNvPr id="181" name="Google Shape;182;g2e9ae51962e_1_174"/>
          <p:cNvSpPr txBox="1"/>
          <p:nvPr/>
        </p:nvSpPr>
        <p:spPr>
          <a:xfrm>
            <a:off x="511482" y="3105998"/>
            <a:ext cx="7501295" cy="207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rPr b="1"/>
              <a:t>Realidad:</a:t>
            </a:r>
            <a:r>
              <a:t> ¡Totalmente falso!</a:t>
            </a:r>
            <a:r>
              <a:rPr b="1"/>
              <a:t> </a:t>
            </a:r>
            <a:r>
              <a:t>Las pioneras de la programación fueron mujeres.</a:t>
            </a:r>
            <a:br/>
          </a:p>
          <a:p>
            <a:pPr defTabSz="457200">
              <a:spcBef>
                <a:spcPts val="1200"/>
              </a:spcBef>
              <a:defRPr sz="2000"/>
            </a:pPr>
            <a:r>
              <a:t>Hoy, cada vez más mujeres lideran en tecnología, creando apps, videojuegos y soluciones innovadoras. </a:t>
            </a:r>
            <a:r>
              <a:rPr b="1"/>
              <a:t>El talento no tiene género.</a:t>
            </a:r>
          </a:p>
        </p:txBody>
      </p:sp>
      <p:grpSp>
        <p:nvGrpSpPr>
          <p:cNvPr id="184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82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3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85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undraw_respond_u45v.svg" descr="undraw_respond_u45v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924786" y="1692019"/>
            <a:ext cx="5164545" cy="3723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88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2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Convierte tu pasión en tu profesión.</a:t>
            </a:r>
          </a:p>
        </p:txBody>
      </p:sp>
      <p:sp>
        <p:nvSpPr>
          <p:cNvPr id="193" name="Google Shape;182;g2e9ae51962e_1_174"/>
          <p:cNvSpPr txBox="1"/>
          <p:nvPr/>
        </p:nvSpPr>
        <p:spPr>
          <a:xfrm>
            <a:off x="511482" y="3105998"/>
            <a:ext cx="7501295" cy="17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¿Te gusta la minería, seguridad,  la salud, el fútbol, la música?</a:t>
            </a:r>
            <a:br/>
          </a:p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Todas las industrias necesitan tecnología.</a:t>
            </a:r>
            <a:r>
              <a:t> Puedes unir tu pasión por los videojuegos con la informática o tu interés por el medio ambiente con la tecnología verde.</a:t>
            </a:r>
          </a:p>
        </p:txBody>
      </p:sp>
      <p:grpSp>
        <p:nvGrpSpPr>
          <p:cNvPr id="196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94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5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97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undraw_data-input_whqw.svg" descr="undraw_data-input_whqw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222" y="1620331"/>
            <a:ext cx="4724340" cy="4434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200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04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Usa tu talento para generar un impacto real.</a:t>
            </a:r>
          </a:p>
        </p:txBody>
      </p:sp>
      <p:sp>
        <p:nvSpPr>
          <p:cNvPr id="205" name="Google Shape;182;g2e9ae51962e_1_174"/>
          <p:cNvSpPr txBox="1"/>
          <p:nvPr/>
        </p:nvSpPr>
        <p:spPr>
          <a:xfrm>
            <a:off x="511482" y="3105998"/>
            <a:ext cx="7375447" cy="18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Crea soluciones para los grandes problemas: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rPr b="1"/>
              <a:t>Medio Ambiente:</a:t>
            </a:r>
            <a:r>
              <a:t> Tecnología para proteger la naturaleza.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rPr b="1"/>
              <a:t>Salud:</a:t>
            </a:r>
            <a:r>
              <a:t> Apps que salvan vidas (TRAINFES).</a:t>
            </a:r>
          </a:p>
          <a:p>
            <a:pPr marL="457200" indent="-317500" algn="just" defTabSz="457200">
              <a:spcBef>
                <a:spcPts val="1200"/>
              </a:spcBef>
              <a:buSzPct val="100000"/>
              <a:buFont typeface="Times Roman"/>
              <a:buChar char="•"/>
              <a:defRPr sz="2000"/>
            </a:pPr>
            <a:r>
              <a:rPr b="1"/>
              <a:t>Inclusión:</a:t>
            </a:r>
            <a:r>
              <a:t> Proyectos que hacen el mundo más accesible.</a:t>
            </a:r>
          </a:p>
        </p:txBody>
      </p:sp>
      <p:grpSp>
        <p:nvGrpSpPr>
          <p:cNvPr id="208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206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07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9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undraw_welcoming_42an.svg" descr="undraw_welcoming_42an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793522" y="726101"/>
            <a:ext cx="4232150" cy="4833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212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6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3800">
                <a:solidFill>
                  <a:srgbClr val="222D62"/>
                </a:solidFill>
              </a:defRPr>
            </a:pPr>
            <a:r>
              <a:t>¿Remuneración?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mifuturo.cl</a:t>
            </a:r>
          </a:p>
        </p:txBody>
      </p:sp>
      <p:pic>
        <p:nvPicPr>
          <p:cNvPr id="217" name="Google Shape;187;g2e9ae51962e_1_174" descr="Google Shape;187;g2e9ae51962e_1_17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1.png" descr="img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2581" y="2037288"/>
            <a:ext cx="8846838" cy="4256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220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4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b="1" sz="3800">
                <a:solidFill>
                  <a:srgbClr val="222D62"/>
                </a:solidFill>
              </a:defRPr>
            </a:pPr>
            <a:r>
              <a:t>Empleo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mifuturo.cl</a:t>
            </a:r>
          </a:p>
        </p:txBody>
      </p:sp>
      <p:pic>
        <p:nvPicPr>
          <p:cNvPr id="225" name="Google Shape;187;g2e9ae51962e_1_174" descr="Google Shape;187;g2e9ae51962e_1_17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2.png" descr="img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5588" y="1946864"/>
            <a:ext cx="7600824" cy="4476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ángulo redondeado"/>
          <p:cNvSpPr/>
          <p:nvPr/>
        </p:nvSpPr>
        <p:spPr>
          <a:xfrm>
            <a:off x="3155504" y="5270582"/>
            <a:ext cx="2707340" cy="419337"/>
          </a:xfrm>
          <a:prstGeom prst="roundRect">
            <a:avLst>
              <a:gd name="adj" fmla="val 45429"/>
            </a:avLst>
          </a:prstGeom>
          <a:solidFill>
            <a:srgbClr val="222D62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232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229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0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1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33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¿Cómo empiezo este viaje?</a:t>
            </a:r>
          </a:p>
        </p:txBody>
      </p:sp>
      <p:sp>
        <p:nvSpPr>
          <p:cNvPr id="234" name="Google Shape;182;g2e9ae51962e_1_174"/>
          <p:cNvSpPr txBox="1"/>
          <p:nvPr/>
        </p:nvSpPr>
        <p:spPr>
          <a:xfrm>
            <a:off x="532098" y="3188463"/>
            <a:ext cx="7501296" cy="164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Investiga:</a:t>
            </a:r>
            <a:r>
              <a:t> Revisa las mallas de universidades.</a:t>
            </a:r>
          </a:p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Prepárate:</a:t>
            </a:r>
            <a:r>
              <a:t> Conoce los puntajes PAES de corte.</a:t>
            </a:r>
          </a:p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Busca Apoyo:</a:t>
            </a:r>
            <a:r>
              <a:t> Existen becas, especialmente para mujeres en tecnología (Becas STEM).</a:t>
            </a:r>
          </a:p>
        </p:txBody>
      </p:sp>
      <p:grpSp>
        <p:nvGrpSpPr>
          <p:cNvPr id="237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235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36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38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undraw_luggage_k1gn.svg" descr="undraw_luggage_k1gn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1486" y="1719312"/>
            <a:ext cx="4314220" cy="409053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www.ugm.cl"/>
          <p:cNvSpPr txBox="1"/>
          <p:nvPr/>
        </p:nvSpPr>
        <p:spPr>
          <a:xfrm>
            <a:off x="3645042" y="5295982"/>
            <a:ext cx="1706396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www.ugm.cl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242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4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6" name="Google Shape;181;g2e9ae51962e_1_174"/>
          <p:cNvSpPr txBox="1"/>
          <p:nvPr/>
        </p:nvSpPr>
        <p:spPr>
          <a:xfrm>
            <a:off x="2524393" y="2507001"/>
            <a:ext cx="7143214" cy="171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El futuro no es algo que pasa. Es algo que TÚ puedes programar.</a:t>
            </a:r>
          </a:p>
        </p:txBody>
      </p:sp>
      <p:pic>
        <p:nvPicPr>
          <p:cNvPr id="247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720;g2e9ae51962e_1_669" descr="Google Shape;720;g2e9ae51962e_1_669"/>
          <p:cNvPicPr>
            <a:picLocks noChangeAspect="1"/>
          </p:cNvPicPr>
          <p:nvPr/>
        </p:nvPicPr>
        <p:blipFill>
          <a:blip r:embed="rId2">
            <a:extLst/>
          </a:blip>
          <a:srcRect l="0" t="45519" r="0" b="10874"/>
          <a:stretch>
            <a:fillRect/>
          </a:stretch>
        </p:blipFill>
        <p:spPr>
          <a:xfrm>
            <a:off x="0" y="0"/>
            <a:ext cx="12192000" cy="35433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oogle Shape;721;g2e9ae51962e_1_669"/>
          <p:cNvGrpSpPr/>
          <p:nvPr/>
        </p:nvGrpSpPr>
        <p:grpSpPr>
          <a:xfrm>
            <a:off x="4553234" y="3305115"/>
            <a:ext cx="2628607" cy="520809"/>
            <a:chOff x="0" y="-1"/>
            <a:chExt cx="2628606" cy="520808"/>
          </a:xfrm>
        </p:grpSpPr>
        <p:sp>
          <p:nvSpPr>
            <p:cNvPr id="250" name="Rectángulo redondeado"/>
            <p:cNvSpPr/>
            <p:nvPr/>
          </p:nvSpPr>
          <p:spPr>
            <a:xfrm>
              <a:off x="0" y="-2"/>
              <a:ext cx="2628607" cy="52081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000">
                  <a:solidFill>
                    <a:srgbClr val="252C5F"/>
                  </a:solidFill>
                </a:defRPr>
              </a:pPr>
            </a:p>
          </p:txBody>
        </p:sp>
        <p:sp>
          <p:nvSpPr>
            <p:cNvPr id="251" name="www.ugm.cl"/>
            <p:cNvSpPr txBox="1"/>
            <p:nvPr/>
          </p:nvSpPr>
          <p:spPr>
            <a:xfrm>
              <a:off x="121993" y="62301"/>
              <a:ext cx="2384618" cy="396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>
                <a:defRPr sz="2000">
                  <a:solidFill>
                    <a:srgbClr val="252C5F"/>
                  </a:solidFill>
                  <a:latin typeface="Montserrat"/>
                  <a:ea typeface="Montserrat"/>
                  <a:cs typeface="Montserrat"/>
                  <a:sym typeface="Montserrat"/>
                </a:defRPr>
              </a:pPr>
              <a:r>
                <a:t>www.</a:t>
              </a:r>
              <a:r>
                <a:rPr b="1"/>
                <a:t>ugm</a:t>
              </a:r>
              <a:r>
                <a:t>.cl</a:t>
              </a:r>
            </a:p>
          </p:txBody>
        </p:sp>
      </p:grpSp>
      <p:pic>
        <p:nvPicPr>
          <p:cNvPr id="253" name="Google Shape;722;g2e9ae51962e_1_669" descr="Google Shape;722;g2e9ae51962e_1_66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7160" y="4293975"/>
            <a:ext cx="3214699" cy="1994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60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1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4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El Momento de la Decisión</a:t>
            </a:r>
          </a:p>
        </p:txBody>
      </p:sp>
      <p:sp>
        <p:nvSpPr>
          <p:cNvPr id="65" name="Google Shape;182;g2e9ae51962e_1_174"/>
          <p:cNvSpPr txBox="1"/>
          <p:nvPr/>
        </p:nvSpPr>
        <p:spPr>
          <a:xfrm>
            <a:off x="511482" y="3105998"/>
            <a:ext cx="7582593" cy="2231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defTabSz="457200">
              <a:spcBef>
                <a:spcPts val="1200"/>
              </a:spcBef>
              <a:defRPr sz="2000"/>
            </a:pPr>
            <a:r>
              <a:t>La presión de la PAES. La pregunta de tus papás, tus profes y tú:  "</a:t>
            </a:r>
            <a:r>
              <a:rPr b="1"/>
              <a:t>¿Qué vas a estudiar?</a:t>
            </a:r>
            <a:r>
              <a:t>”.</a:t>
            </a:r>
          </a:p>
          <a:p>
            <a:pPr defTabSz="457200">
              <a:spcBef>
                <a:spcPts val="1200"/>
              </a:spcBef>
              <a:defRPr sz="2000"/>
            </a:pPr>
          </a:p>
          <a:p>
            <a:pPr defTabSz="457200">
              <a:spcBef>
                <a:spcPts val="1200"/>
              </a:spcBef>
              <a:defRPr sz="2000"/>
            </a:pPr>
            <a:r>
              <a:t>Se siente como estar frente a un montón de </a:t>
            </a:r>
            <a:r>
              <a:rPr b="1"/>
              <a:t>puertas sin saber cuál abrir.</a:t>
            </a:r>
            <a:r>
              <a:t> Es un momento de nervios, dudas y mucha presión. Y es normal sentirse así.</a:t>
            </a:r>
          </a:p>
        </p:txBody>
      </p:sp>
      <p:grpSp>
        <p:nvGrpSpPr>
          <p:cNvPr id="68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66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67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69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undraw_searching_no1g.svg" descr="undraw_searching_no1g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485" y="1660859"/>
            <a:ext cx="4584733" cy="4275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72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3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4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6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Seguridad vs. Pasión: ¿Tengo que elegir?</a:t>
            </a:r>
          </a:p>
        </p:txBody>
      </p:sp>
      <p:sp>
        <p:nvSpPr>
          <p:cNvPr id="77" name="Google Shape;182;g2e9ae51962e_1_174"/>
          <p:cNvSpPr txBox="1"/>
          <p:nvPr/>
        </p:nvSpPr>
        <p:spPr>
          <a:xfrm>
            <a:off x="511482" y="3105998"/>
            <a:ext cx="7501295" cy="2524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Por un lado, quieres un futuro tranquilo, estabilidad, un buen sueldo. Es lo pragmático y lo que te da seguridad.</a:t>
            </a:r>
          </a:p>
          <a:p>
            <a:pPr algn="just" defTabSz="457200">
              <a:spcBef>
                <a:spcPts val="1200"/>
              </a:spcBef>
              <a:defRPr sz="2000"/>
            </a:pPr>
            <a:br/>
            <a:r>
              <a:t>Por otro, sueñas con hacer algo que te apasione, que tenga un impacto y que te haga sentir que aportas al mundo.</a:t>
            </a:r>
          </a:p>
          <a:p>
            <a:pPr algn="just" defTabSz="457200">
              <a:spcBef>
                <a:spcPts val="1200"/>
              </a:spcBef>
              <a:defRPr sz="2000"/>
            </a:pPr>
            <a:br/>
            <a:r>
              <a:rPr b="1"/>
              <a:t>¿Es posible tener las dos cosas?</a:t>
            </a:r>
          </a:p>
        </p:txBody>
      </p:sp>
      <p:grpSp>
        <p:nvGrpSpPr>
          <p:cNvPr id="80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78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79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81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undraw_process_7lkc.svg" descr="undraw_process_7lkc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876" y="1476622"/>
            <a:ext cx="3728694" cy="3904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84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5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6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8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Uno de tantos Caminos</a:t>
            </a:r>
          </a:p>
        </p:txBody>
      </p:sp>
      <p:sp>
        <p:nvSpPr>
          <p:cNvPr id="89" name="Google Shape;182;g2e9ae51962e_1_174"/>
          <p:cNvSpPr txBox="1"/>
          <p:nvPr/>
        </p:nvSpPr>
        <p:spPr>
          <a:xfrm>
            <a:off x="511482" y="3105998"/>
            <a:ext cx="7501295" cy="17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Esta PPT </a:t>
            </a:r>
            <a:r>
              <a:rPr b="1"/>
              <a:t>no es para convencerte</a:t>
            </a:r>
            <a:r>
              <a:t> de estudiar una carrera específica.</a:t>
            </a:r>
          </a:p>
          <a:p>
            <a:pPr algn="just" defTabSz="457200">
              <a:spcBef>
                <a:spcPts val="1200"/>
              </a:spcBef>
              <a:defRPr sz="2000"/>
            </a:pPr>
            <a:br/>
            <a:r>
              <a:t>Es para </a:t>
            </a:r>
            <a:r>
              <a:rPr b="1"/>
              <a:t>mostrarte un área</a:t>
            </a:r>
            <a:r>
              <a:t> donde, quizás, no tengas que elegir entre tu seguridad y tu pasión.</a:t>
            </a:r>
          </a:p>
        </p:txBody>
      </p:sp>
      <p:grpSp>
        <p:nvGrpSpPr>
          <p:cNvPr id="92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90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1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93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undraw_by-the-road_178b.svg" descr="undraw_by-the-road_178b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9636" y="3120626"/>
            <a:ext cx="5269615" cy="3697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9995" y="588534"/>
            <a:ext cx="2244480" cy="1631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1849" y="3883479"/>
            <a:ext cx="1779707" cy="1779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3515" y="4849231"/>
            <a:ext cx="1779708" cy="17797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99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3" name="Google Shape;181;g2e9ae51962e_1_174"/>
          <p:cNvSpPr txBox="1"/>
          <p:nvPr/>
        </p:nvSpPr>
        <p:spPr>
          <a:xfrm>
            <a:off x="627599" y="1153800"/>
            <a:ext cx="7143213" cy="621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Tu Mundo en una Pantalla</a:t>
            </a:r>
          </a:p>
        </p:txBody>
      </p:sp>
      <p:sp>
        <p:nvSpPr>
          <p:cNvPr id="104" name="Google Shape;182;g2e9ae51962e_1_174"/>
          <p:cNvSpPr txBox="1"/>
          <p:nvPr/>
        </p:nvSpPr>
        <p:spPr>
          <a:xfrm>
            <a:off x="511482" y="3105998"/>
            <a:ext cx="7375447" cy="46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>
            <a:lvl1pPr algn="just" defTabSz="457200">
              <a:spcBef>
                <a:spcPts val="1200"/>
              </a:spcBef>
              <a:defRPr b="1" sz="2000"/>
            </a:lvl1pPr>
          </a:lstStyle>
          <a:p>
            <a:pPr>
              <a:defRPr b="0"/>
            </a:pPr>
            <a:r>
              <a:rPr b="1"/>
              <a:t>¿Te suena familiar?</a:t>
            </a:r>
          </a:p>
        </p:txBody>
      </p:sp>
      <p:grpSp>
        <p:nvGrpSpPr>
          <p:cNvPr id="107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05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6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8" name="Google Shape;187;g2e9ae51962e_1_174" descr="Google Shape;187;g2e9ae51962e_1_17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356" y="3792917"/>
            <a:ext cx="1779708" cy="1779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n" descr="Imagen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66520" y="5141331"/>
            <a:ext cx="1503723" cy="1503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n" descr="Imagen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35066" y="3875382"/>
            <a:ext cx="1779708" cy="1779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n" descr="Imagen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346972" y="5236647"/>
            <a:ext cx="1310526" cy="1313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n" descr="Imagen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527505" y="1839860"/>
            <a:ext cx="1088395" cy="1088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n" descr="Imagen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346972" y="2935391"/>
            <a:ext cx="1310526" cy="1310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16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0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¿Y cuál es el ingrediente secreto?</a:t>
            </a:r>
          </a:p>
        </p:txBody>
      </p:sp>
      <p:sp>
        <p:nvSpPr>
          <p:cNvPr id="121" name="Google Shape;182;g2e9ae51962e_1_174"/>
          <p:cNvSpPr txBox="1"/>
          <p:nvPr/>
        </p:nvSpPr>
        <p:spPr>
          <a:xfrm>
            <a:off x="511482" y="3105998"/>
            <a:ext cx="7501295" cy="17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Detrás de cada scroll, cada like, cada partida ganada en tu consola y cada maratón de series...</a:t>
            </a:r>
          </a:p>
          <a:p>
            <a:pPr algn="just" defTabSz="457200">
              <a:spcBef>
                <a:spcPts val="1200"/>
              </a:spcBef>
              <a:defRPr b="1" sz="2000"/>
            </a:pPr>
            <a:br/>
            <a:r>
              <a:rPr b="0"/>
              <a:t>...hay un equipo de </a:t>
            </a:r>
            <a:r>
              <a:t>Ingenieros e Ingenieras en Informática</a:t>
            </a:r>
            <a:r>
              <a:rPr b="0"/>
              <a:t> que lo hizo posible.</a:t>
            </a:r>
          </a:p>
        </p:txBody>
      </p:sp>
      <p:grpSp>
        <p:nvGrpSpPr>
          <p:cNvPr id="124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22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23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25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undraw_develop-app_yg6p.svg" descr="undraw_develop-app_yg6p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4249" y="2030701"/>
            <a:ext cx="3857459" cy="3602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28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9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32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No solo uses la magia, ¡aprende a crearla!</a:t>
            </a:r>
          </a:p>
        </p:txBody>
      </p:sp>
      <p:sp>
        <p:nvSpPr>
          <p:cNvPr id="133" name="Google Shape;182;g2e9ae51962e_1_174"/>
          <p:cNvSpPr txBox="1"/>
          <p:nvPr/>
        </p:nvSpPr>
        <p:spPr>
          <a:xfrm>
            <a:off x="511482" y="3105998"/>
            <a:ext cx="7501295" cy="17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La informática te da el poder de no solo ser un consumidor de tecnología, sino de ser el </a:t>
            </a:r>
            <a:r>
              <a:rPr b="1"/>
              <a:t>creador</a:t>
            </a:r>
            <a:r>
              <a:t>.</a:t>
            </a:r>
            <a:br/>
          </a:p>
          <a:p>
            <a:pPr algn="just" defTabSz="457200">
              <a:spcBef>
                <a:spcPts val="1200"/>
              </a:spcBef>
              <a:defRPr sz="2000"/>
            </a:pPr>
            <a:r>
              <a:t>Eres tú quien puede inventar la próxima app, el próximo juego o la solución que todos usarán mañana.</a:t>
            </a:r>
          </a:p>
        </p:txBody>
      </p:sp>
      <p:grpSp>
        <p:nvGrpSpPr>
          <p:cNvPr id="136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34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5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37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undraw_details_sgb2.svg" descr="undraw_details_sgb2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6089" y="2251868"/>
            <a:ext cx="4527126" cy="3203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40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2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4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¿Qué es la Ingeniería Informática?</a:t>
            </a:r>
          </a:p>
        </p:txBody>
      </p:sp>
      <p:sp>
        <p:nvSpPr>
          <p:cNvPr id="145" name="Google Shape;182;g2e9ae51962e_1_174"/>
          <p:cNvSpPr txBox="1"/>
          <p:nvPr/>
        </p:nvSpPr>
        <p:spPr>
          <a:xfrm>
            <a:off x="511482" y="3105998"/>
            <a:ext cx="7501295" cy="1495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t>La informática es el </a:t>
            </a:r>
            <a:r>
              <a:rPr b="1"/>
              <a:t>arte de resolver problemas</a:t>
            </a:r>
            <a:r>
              <a:t> de </a:t>
            </a:r>
            <a:r>
              <a:rPr b="1"/>
              <a:t>forma creativa</a:t>
            </a:r>
            <a:r>
              <a:t> usando la tecnología.</a:t>
            </a:r>
          </a:p>
          <a:p>
            <a:pPr algn="just" defTabSz="457200">
              <a:spcBef>
                <a:spcPts val="1200"/>
              </a:spcBef>
              <a:defRPr sz="2000"/>
            </a:pPr>
            <a:r>
              <a:t>Es diseñar, crear y construir las soluciones del mañana, desde el hardware hasta las apps que usas a diario.</a:t>
            </a:r>
          </a:p>
        </p:txBody>
      </p:sp>
      <p:grpSp>
        <p:nvGrpSpPr>
          <p:cNvPr id="148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46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7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9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undraw_programmer_raqr.svg" descr="undraw_programmer_raqr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7341" y="2014176"/>
            <a:ext cx="3679058" cy="3678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77;g2e9ae51962e_1_174"/>
          <p:cNvGrpSpPr/>
          <p:nvPr/>
        </p:nvGrpSpPr>
        <p:grpSpPr>
          <a:xfrm>
            <a:off x="-6" y="6801793"/>
            <a:ext cx="12213880" cy="111924"/>
            <a:chOff x="-1" y="0"/>
            <a:chExt cx="12213878" cy="111923"/>
          </a:xfrm>
        </p:grpSpPr>
        <p:sp>
          <p:nvSpPr>
            <p:cNvPr id="152" name="Google Shape;178;g2e9ae51962e_1_174"/>
            <p:cNvSpPr/>
            <p:nvPr/>
          </p:nvSpPr>
          <p:spPr>
            <a:xfrm>
              <a:off x="-2" y="-1"/>
              <a:ext cx="6055507" cy="111924"/>
            </a:xfrm>
            <a:prstGeom prst="rect">
              <a:avLst/>
            </a:prstGeom>
            <a:solidFill>
              <a:srgbClr val="252C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Google Shape;179;g2e9ae51962e_1_174"/>
            <p:cNvSpPr/>
            <p:nvPr/>
          </p:nvSpPr>
          <p:spPr>
            <a:xfrm>
              <a:off x="6055569" y="-1"/>
              <a:ext cx="3079205" cy="111924"/>
            </a:xfrm>
            <a:prstGeom prst="rect">
              <a:avLst/>
            </a:prstGeom>
            <a:solidFill>
              <a:srgbClr val="61B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Google Shape;180;g2e9ae51962e_1_174"/>
            <p:cNvSpPr/>
            <p:nvPr/>
          </p:nvSpPr>
          <p:spPr>
            <a:xfrm>
              <a:off x="9134674" y="-1"/>
              <a:ext cx="3079204" cy="111924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6" name="Google Shape;181;g2e9ae51962e_1_174"/>
          <p:cNvSpPr txBox="1"/>
          <p:nvPr/>
        </p:nvSpPr>
        <p:spPr>
          <a:xfrm>
            <a:off x="627599" y="1153800"/>
            <a:ext cx="7143213" cy="1167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b="1" sz="3800">
                <a:solidFill>
                  <a:srgbClr val="222D62"/>
                </a:solidFill>
              </a:defRPr>
            </a:lvl1pPr>
          </a:lstStyle>
          <a:p>
            <a:pPr/>
            <a:r>
              <a:t>Mito 1: "Es un trabajo solitario y aburrido"</a:t>
            </a:r>
          </a:p>
        </p:txBody>
      </p:sp>
      <p:sp>
        <p:nvSpPr>
          <p:cNvPr id="157" name="Google Shape;182;g2e9ae51962e_1_174"/>
          <p:cNvSpPr txBox="1"/>
          <p:nvPr/>
        </p:nvSpPr>
        <p:spPr>
          <a:xfrm>
            <a:off x="511482" y="3105998"/>
            <a:ext cx="7501295" cy="178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1" tIns="91421" rIns="91421" bIns="91421">
            <a:spAutoFit/>
          </a:bodyPr>
          <a:lstStyle/>
          <a:p>
            <a:pPr algn="just" defTabSz="457200">
              <a:spcBef>
                <a:spcPts val="1200"/>
              </a:spcBef>
              <a:defRPr sz="2000"/>
            </a:pPr>
            <a:r>
              <a:rPr b="1"/>
              <a:t>Realidad:</a:t>
            </a:r>
            <a:r>
              <a:t> ¡Falso! La tecnología se crea en equipo.</a:t>
            </a:r>
            <a:br/>
          </a:p>
          <a:p>
            <a:pPr algn="just" defTabSz="457200">
              <a:spcBef>
                <a:spcPts val="1200"/>
              </a:spcBef>
              <a:defRPr sz="2000"/>
            </a:pPr>
            <a:r>
              <a:t>Colaborarás con diseñadores, clientes y otros ingenieros. La comunicación es clave. Piensa en el equipo que crea un juego como </a:t>
            </a:r>
            <a:r>
              <a:rPr i="1"/>
              <a:t>Zelda, Fortnite, Minecraft o Pokemon GO.</a:t>
            </a:r>
          </a:p>
        </p:txBody>
      </p:sp>
      <p:grpSp>
        <p:nvGrpSpPr>
          <p:cNvPr id="160" name="Google Shape;184;g2e9ae51962e_1_174"/>
          <p:cNvGrpSpPr/>
          <p:nvPr/>
        </p:nvGrpSpPr>
        <p:grpSpPr>
          <a:xfrm>
            <a:off x="581868" y="2635972"/>
            <a:ext cx="4584733" cy="92707"/>
            <a:chOff x="0" y="-1"/>
            <a:chExt cx="4584731" cy="92705"/>
          </a:xfrm>
        </p:grpSpPr>
        <p:sp>
          <p:nvSpPr>
            <p:cNvPr id="158" name="Google Shape;185;g2e9ae51962e_1_174"/>
            <p:cNvSpPr/>
            <p:nvPr/>
          </p:nvSpPr>
          <p:spPr>
            <a:xfrm>
              <a:off x="1408924" y="74647"/>
              <a:ext cx="3175807" cy="4"/>
            </a:xfrm>
            <a:prstGeom prst="line">
              <a:avLst/>
            </a:prstGeom>
            <a:noFill/>
            <a:ln w="19050" cap="flat">
              <a:solidFill>
                <a:srgbClr val="CB97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59" name="Google Shape;186;g2e9ae51962e_1_174"/>
            <p:cNvSpPr/>
            <p:nvPr/>
          </p:nvSpPr>
          <p:spPr>
            <a:xfrm>
              <a:off x="-1" y="-2"/>
              <a:ext cx="1483505" cy="92707"/>
            </a:xfrm>
            <a:prstGeom prst="rect">
              <a:avLst/>
            </a:prstGeom>
            <a:solidFill>
              <a:srgbClr val="CB97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61" name="Google Shape;187;g2e9ae51962e_1_174" descr="Google Shape;187;g2e9ae51962e_1_1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37" y="140600"/>
            <a:ext cx="3141277" cy="895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undraw_respond_u45v.svg" descr="undraw_respond_u45v.sv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924786" y="1692019"/>
            <a:ext cx="5164545" cy="3723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222D62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2D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22D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